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2"/>
  </p:notesMasterIdLst>
  <p:sldIdLst>
    <p:sldId id="288" r:id="rId2"/>
    <p:sldId id="260" r:id="rId3"/>
    <p:sldId id="282" r:id="rId4"/>
    <p:sldId id="283" r:id="rId5"/>
    <p:sldId id="261" r:id="rId6"/>
    <p:sldId id="256" r:id="rId7"/>
    <p:sldId id="284" r:id="rId8"/>
    <p:sldId id="285" r:id="rId9"/>
    <p:sldId id="286" r:id="rId10"/>
    <p:sldId id="287" r:id="rId11"/>
    <p:sldId id="257"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5" r:id="rId25"/>
    <p:sldId id="276" r:id="rId26"/>
    <p:sldId id="277" r:id="rId27"/>
    <p:sldId id="278" r:id="rId28"/>
    <p:sldId id="281" r:id="rId29"/>
    <p:sldId id="279" r:id="rId30"/>
    <p:sldId id="280"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F46653-5F20-44D3-9642-1AF9AA5A58A0}" type="datetimeFigureOut">
              <a:rPr lang="ru-RU" smtClean="0"/>
              <a:pPr/>
              <a:t>04.12.2013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65AFB6-5C7F-4EEC-968A-559438C45486}" type="slidenum">
              <a:rPr lang="ru-RU" smtClean="0"/>
              <a:pPr/>
              <a:t>‹#›</a:t>
            </a:fld>
            <a:endParaRPr lang="ru-RU"/>
          </a:p>
        </p:txBody>
      </p:sp>
    </p:spTree>
    <p:extLst>
      <p:ext uri="{BB962C8B-B14F-4D97-AF65-F5344CB8AC3E}">
        <p14:creationId xmlns:p14="http://schemas.microsoft.com/office/powerpoint/2010/main" val="3501553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smtClean="0"/>
          </a:p>
        </p:txBody>
      </p:sp>
      <p:sp>
        <p:nvSpPr>
          <p:cNvPr id="2765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rebuchet MS" pitchFamily="34" charset="0"/>
              </a:defRPr>
            </a:lvl1pPr>
            <a:lvl2pPr marL="742950" indent="-285750">
              <a:defRPr>
                <a:solidFill>
                  <a:schemeClr val="tx1"/>
                </a:solidFill>
                <a:latin typeface="Trebuchet MS" pitchFamily="34" charset="0"/>
              </a:defRPr>
            </a:lvl2pPr>
            <a:lvl3pPr marL="1143000" indent="-228600">
              <a:defRPr>
                <a:solidFill>
                  <a:schemeClr val="tx1"/>
                </a:solidFill>
                <a:latin typeface="Trebuchet MS" pitchFamily="34" charset="0"/>
              </a:defRPr>
            </a:lvl3pPr>
            <a:lvl4pPr marL="1600200" indent="-228600">
              <a:defRPr>
                <a:solidFill>
                  <a:schemeClr val="tx1"/>
                </a:solidFill>
                <a:latin typeface="Trebuchet MS" pitchFamily="34" charset="0"/>
              </a:defRPr>
            </a:lvl4pPr>
            <a:lvl5pPr marL="2057400" indent="-228600">
              <a:defRPr>
                <a:solidFill>
                  <a:schemeClr val="tx1"/>
                </a:solidFill>
                <a:latin typeface="Trebuchet MS" pitchFamily="34" charset="0"/>
              </a:defRPr>
            </a:lvl5pPr>
            <a:lvl6pPr marL="2514600" indent="-228600" fontAlgn="base">
              <a:spcBef>
                <a:spcPct val="0"/>
              </a:spcBef>
              <a:spcAft>
                <a:spcPct val="0"/>
              </a:spcAft>
              <a:defRPr>
                <a:solidFill>
                  <a:schemeClr val="tx1"/>
                </a:solidFill>
                <a:latin typeface="Trebuchet MS" pitchFamily="34" charset="0"/>
              </a:defRPr>
            </a:lvl6pPr>
            <a:lvl7pPr marL="2971800" indent="-228600" fontAlgn="base">
              <a:spcBef>
                <a:spcPct val="0"/>
              </a:spcBef>
              <a:spcAft>
                <a:spcPct val="0"/>
              </a:spcAft>
              <a:defRPr>
                <a:solidFill>
                  <a:schemeClr val="tx1"/>
                </a:solidFill>
                <a:latin typeface="Trebuchet MS" pitchFamily="34" charset="0"/>
              </a:defRPr>
            </a:lvl7pPr>
            <a:lvl8pPr marL="3429000" indent="-228600" fontAlgn="base">
              <a:spcBef>
                <a:spcPct val="0"/>
              </a:spcBef>
              <a:spcAft>
                <a:spcPct val="0"/>
              </a:spcAft>
              <a:defRPr>
                <a:solidFill>
                  <a:schemeClr val="tx1"/>
                </a:solidFill>
                <a:latin typeface="Trebuchet MS" pitchFamily="34" charset="0"/>
              </a:defRPr>
            </a:lvl8pPr>
            <a:lvl9pPr marL="3886200" indent="-228600" fontAlgn="base">
              <a:spcBef>
                <a:spcPct val="0"/>
              </a:spcBef>
              <a:spcAft>
                <a:spcPct val="0"/>
              </a:spcAft>
              <a:defRPr>
                <a:solidFill>
                  <a:schemeClr val="tx1"/>
                </a:solidFill>
                <a:latin typeface="Trebuchet MS" pitchFamily="34" charset="0"/>
              </a:defRPr>
            </a:lvl9pPr>
          </a:lstStyle>
          <a:p>
            <a:pPr fontAlgn="base">
              <a:spcBef>
                <a:spcPct val="0"/>
              </a:spcBef>
              <a:spcAft>
                <a:spcPct val="0"/>
              </a:spcAft>
              <a:defRPr/>
            </a:pPr>
            <a:fld id="{F3658216-9898-4653-85A2-8B5508E97BEA}" type="slidenum">
              <a:rPr lang="ru-RU" smtClean="0">
                <a:latin typeface="Calibri" pitchFamily="34" charset="0"/>
              </a:rPr>
              <a:pPr fontAlgn="base">
                <a:spcBef>
                  <a:spcPct val="0"/>
                </a:spcBef>
                <a:spcAft>
                  <a:spcPct val="0"/>
                </a:spcAft>
                <a:defRPr/>
              </a:pPr>
              <a:t>17</a:t>
            </a:fld>
            <a:endParaRPr lang="ru-RU"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04.12.2013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04.12.2013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3"/>
          </p:nvPr>
        </p:nvSpPr>
        <p:spPr/>
        <p:txBody>
          <a:bodyPr/>
          <a:lstStyle/>
          <a:p>
            <a:r>
              <a:rPr lang="ru-RU" dirty="0" err="1" smtClean="0"/>
              <a:t>Гибадуллина</a:t>
            </a:r>
            <a:r>
              <a:rPr lang="ru-RU" dirty="0" smtClean="0"/>
              <a:t> </a:t>
            </a:r>
            <a:r>
              <a:rPr lang="ru-RU" dirty="0" err="1" smtClean="0"/>
              <a:t>Фирдаус</a:t>
            </a:r>
            <a:r>
              <a:rPr lang="ru-RU" dirty="0" smtClean="0"/>
              <a:t> </a:t>
            </a:r>
            <a:r>
              <a:rPr lang="ru-RU" dirty="0" err="1" smtClean="0"/>
              <a:t>Сафьяновна</a:t>
            </a:r>
            <a:r>
              <a:rPr lang="ru-RU" dirty="0" smtClean="0"/>
              <a:t> </a:t>
            </a:r>
          </a:p>
          <a:p>
            <a:r>
              <a:rPr lang="ru-RU" dirty="0" smtClean="0"/>
              <a:t>Учитель татарского языка и литературы</a:t>
            </a:r>
          </a:p>
          <a:p>
            <a:r>
              <a:rPr lang="en-US" dirty="0" smtClean="0"/>
              <a:t>I</a:t>
            </a:r>
            <a:r>
              <a:rPr lang="ru-RU" dirty="0" smtClean="0"/>
              <a:t> категория стаж 33 </a:t>
            </a:r>
            <a:r>
              <a:rPr lang="ru-RU" dirty="0" smtClean="0"/>
              <a:t>года</a:t>
            </a:r>
          </a:p>
          <a:p>
            <a:r>
              <a:rPr lang="ru-RU" dirty="0" smtClean="0"/>
              <a:t>Республика Татарстан </a:t>
            </a:r>
          </a:p>
          <a:p>
            <a:r>
              <a:rPr lang="ru-RU" dirty="0" err="1" smtClean="0"/>
              <a:t>Лаишевский</a:t>
            </a:r>
            <a:r>
              <a:rPr lang="ru-RU" dirty="0" smtClean="0"/>
              <a:t> муниципальный район</a:t>
            </a:r>
          </a:p>
          <a:p>
            <a:r>
              <a:rPr lang="ru-RU" dirty="0" smtClean="0"/>
              <a:t>МБОУ Державинская </a:t>
            </a:r>
            <a:r>
              <a:rPr lang="ru-RU" dirty="0" err="1" smtClean="0"/>
              <a:t>оснавная</a:t>
            </a:r>
            <a:r>
              <a:rPr lang="ru-RU" dirty="0" smtClean="0"/>
              <a:t> школа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15616" y="1628800"/>
            <a:ext cx="7317432" cy="4104456"/>
          </a:xfrm>
        </p:spPr>
        <p:txBody>
          <a:bodyPr>
            <a:normAutofit lnSpcReduction="10000"/>
          </a:bodyPr>
          <a:lstStyle/>
          <a:p>
            <a:r>
              <a:rPr lang="tt-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Театрга хатын – кыз артисткалар килә башлый. Алар арасында </a:t>
            </a:r>
            <a:r>
              <a:rPr lang="tt-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Сәхибҗамал </a:t>
            </a:r>
            <a:r>
              <a:rPr lang="tt-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Гыйззәтуллина – Волжская, Гөлсем Болгарская , Галия Кайбицкая һ.б. танылган артисткалар.  Бу атаклы артисткаларның хезмәтен дәвам итүче сәхнә йолдызларыбыз Рауза Хәйретдинова, Н. Ихсанова, Алсу Гайнуллина һәм Ф. Хәйруллиналар була</a:t>
            </a:r>
            <a:r>
              <a:rPr lang="tt-RU"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ru-RU"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2444408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100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3422" y="1556792"/>
            <a:ext cx="2894988" cy="380310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F:\10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8640"/>
            <a:ext cx="2967123" cy="36285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F:\1000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1134036"/>
            <a:ext cx="2808312" cy="337880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78202" y="4333746"/>
            <a:ext cx="2967123" cy="923330"/>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С</a:t>
            </a:r>
            <a:r>
              <a:rPr lang="tt-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әхибҗамал Гыйззәтуллина - Вол</a:t>
            </a:r>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ж</a:t>
            </a:r>
            <a:r>
              <a:rPr lang="tt-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еская</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0" name="TextBox 9"/>
          <p:cNvSpPr txBox="1"/>
          <p:nvPr/>
        </p:nvSpPr>
        <p:spPr>
          <a:xfrm>
            <a:off x="6179355" y="4713569"/>
            <a:ext cx="2353085" cy="646331"/>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Г</a:t>
            </a:r>
            <a:r>
              <a:rPr lang="tt-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өлсем Болгарская</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1" name="TextBox 10"/>
          <p:cNvSpPr txBox="1"/>
          <p:nvPr/>
        </p:nvSpPr>
        <p:spPr>
          <a:xfrm>
            <a:off x="3450137" y="692696"/>
            <a:ext cx="2283328" cy="646331"/>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tt-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Галия Кайбицкая</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4870543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wipe(down)">
                                      <p:cBhvr>
                                        <p:cTn id="23" dur="500"/>
                                        <p:tgtEl>
                                          <p:spTgt spid="205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circle(in)">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635896" y="980728"/>
            <a:ext cx="6877316" cy="1232813"/>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eaLnBrk="1" fontAlgn="auto" hangingPunct="1">
              <a:spcAft>
                <a:spcPts val="0"/>
              </a:spcAft>
              <a:buClr>
                <a:schemeClr val="accent6">
                  <a:lumMod val="75000"/>
                </a:schemeClr>
              </a:buClr>
              <a:defRPr/>
            </a:pPr>
            <a:r>
              <a:rPr lang="tt-RU" sz="4400" cap="all" dirty="0" smtClean="0">
                <a:ln>
                  <a:solidFill>
                    <a:srgbClr val="7030A0"/>
                  </a:solidFill>
                </a:ln>
                <a:solidFill>
                  <a:schemeClr val="accent1"/>
                </a:solidFill>
                <a:effectLst>
                  <a:glow rad="63500">
                    <a:schemeClr val="accent2">
                      <a:satMod val="175000"/>
                      <a:alpha val="40000"/>
                    </a:schemeClr>
                  </a:glow>
                  <a:innerShdw blurRad="63500" dist="50800" dir="5400000">
                    <a:prstClr val="black">
                      <a:alpha val="50000"/>
                    </a:prstClr>
                  </a:innerShdw>
                  <a:reflection blurRad="10000" stA="55000" endPos="48000" dist="500" dir="5400000" sy="-100000" algn="bl" rotWithShape="0"/>
                </a:effectLst>
              </a:rPr>
              <a:t>Якташыбыз артистка  Фирдәвес Хәйруллина</a:t>
            </a:r>
            <a:endParaRPr lang="ru-RU" sz="4400" cap="all" dirty="0">
              <a:ln>
                <a:solidFill>
                  <a:srgbClr val="7030A0"/>
                </a:solidFill>
              </a:ln>
              <a:solidFill>
                <a:schemeClr val="accent1"/>
              </a:solidFill>
              <a:effectLst>
                <a:glow rad="63500">
                  <a:schemeClr val="accent2">
                    <a:satMod val="175000"/>
                    <a:alpha val="40000"/>
                  </a:schemeClr>
                </a:glow>
                <a:innerShdw blurRad="63500" dist="50800" dir="5400000">
                  <a:prstClr val="black">
                    <a:alpha val="50000"/>
                  </a:prstClr>
                </a:innerShdw>
                <a:reflection blurRad="10000" stA="55000" endPos="48000" dist="500" dir="5400000" sy="-100000" algn="bl" rotWithShape="0"/>
              </a:effectLst>
            </a:endParaRPr>
          </a:p>
        </p:txBody>
      </p:sp>
      <p:sp>
        <p:nvSpPr>
          <p:cNvPr id="4" name="6-конечная звезда 3"/>
          <p:cNvSpPr/>
          <p:nvPr/>
        </p:nvSpPr>
        <p:spPr>
          <a:xfrm>
            <a:off x="5796136" y="4437112"/>
            <a:ext cx="1922463" cy="1905000"/>
          </a:xfrm>
          <a:prstGeom prst="star6">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5" name="Picture 2" descr="C:\Documents and Settings\777\Рабочий стол\май 01 2006 Ф Хайруллина\сканирование0016.jpg"/>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a:xfrm>
            <a:off x="179511" y="1196752"/>
            <a:ext cx="3672811" cy="4802978"/>
          </a:xfrm>
          <a:prstGeom prst="rect">
            <a:avLst/>
          </a:prstGeom>
          <a:effectLst>
            <a:softEdge rad="112500"/>
          </a:effectLst>
          <a:extLst/>
        </p:spPr>
      </p:pic>
    </p:spTree>
    <p:extLst>
      <p:ext uri="{BB962C8B-B14F-4D97-AF65-F5344CB8AC3E}">
        <p14:creationId xmlns:p14="http://schemas.microsoft.com/office/powerpoint/2010/main" val="217325248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827584" y="4365104"/>
            <a:ext cx="7488832" cy="2304256"/>
          </a:xfrm>
          <a:prstGeom prst="rect">
            <a:avLst/>
          </a:prstGeom>
          <a:extLst/>
        </p:spPr>
        <p:txBody>
          <a:bodyPr rtlCol="0">
            <a:normAutofit/>
          </a:bodyPr>
          <a:lstStyle/>
          <a:p>
            <a:pPr marL="548640" lvl="1" indent="-182880" algn="just" eaLnBrk="1" fontAlgn="auto" hangingPunct="1">
              <a:buClr>
                <a:schemeClr val="accent6">
                  <a:lumMod val="75000"/>
                </a:schemeClr>
              </a:buClr>
              <a:defRPr/>
            </a:pPr>
            <a:r>
              <a:rPr lang="tt-RU" b="1" dirty="0">
                <a:ln w="12700">
                  <a:solidFill>
                    <a:schemeClr val="tx2">
                      <a:satMod val="155000"/>
                    </a:schemeClr>
                  </a:solidFill>
                  <a:prstDash val="solid"/>
                </a:ln>
                <a:solidFill>
                  <a:schemeClr val="accent1">
                    <a:lumMod val="50000"/>
                  </a:schemeClr>
                </a:solidFill>
                <a:effectLst>
                  <a:outerShdw blurRad="41275" dist="20320" dir="1800000" algn="tl" rotWithShape="0">
                    <a:srgbClr val="000000">
                      <a:alpha val="40000"/>
                    </a:srgbClr>
                  </a:outerShdw>
                </a:effectLst>
              </a:rPr>
              <a:t>Ямьле Мишә буенда урнашкан Агайбаш авылында Зәйнәп апа белән Хабул абый гаиләсендә 1951 елның 4 </a:t>
            </a:r>
            <a:r>
              <a:rPr lang="tt-RU" b="1" dirty="0" smtClean="0">
                <a:ln w="12700">
                  <a:solidFill>
                    <a:schemeClr val="tx2">
                      <a:satMod val="155000"/>
                    </a:schemeClr>
                  </a:solidFill>
                  <a:prstDash val="solid"/>
                </a:ln>
                <a:solidFill>
                  <a:schemeClr val="accent1">
                    <a:lumMod val="50000"/>
                  </a:schemeClr>
                </a:solidFill>
                <a:effectLst>
                  <a:outerShdw blurRad="41275" dist="20320" dir="1800000" algn="tl" rotWithShape="0">
                    <a:srgbClr val="000000">
                      <a:alpha val="40000"/>
                    </a:srgbClr>
                  </a:outerShdw>
                </a:effectLst>
              </a:rPr>
              <a:t>январенда бер кыз бала дөньяга килә. Аңа җәннәт бакчасы мәгънәсен аңлатучы Фирдәвес дигән исем кушалар. Кышкы салкын көннәрнең берсендә дөньяга килсә дә, бик нечкә күңелле, йомшак табигатьле кыз булып үсә.</a:t>
            </a:r>
            <a:endParaRPr lang="ru-RU" b="1" dirty="0" smtClean="0">
              <a:ln w="12700">
                <a:solidFill>
                  <a:schemeClr val="tx2">
                    <a:satMod val="155000"/>
                  </a:schemeClr>
                </a:solidFill>
                <a:prstDash val="solid"/>
              </a:ln>
              <a:solidFill>
                <a:schemeClr val="accent1">
                  <a:lumMod val="50000"/>
                </a:schemeClr>
              </a:solidFill>
              <a:effectLst>
                <a:outerShdw blurRad="41275" dist="20320" dir="1800000" algn="tl" rotWithShape="0">
                  <a:srgbClr val="000000">
                    <a:alpha val="40000"/>
                  </a:srgbClr>
                </a:outerShdw>
              </a:effectLst>
            </a:endParaRPr>
          </a:p>
          <a:p>
            <a:pPr indent="-182880" eaLnBrk="1" fontAlgn="auto" hangingPunct="1">
              <a:buClr>
                <a:schemeClr val="accent6">
                  <a:lumMod val="75000"/>
                </a:schemeClr>
              </a:buClr>
              <a:defRPr/>
            </a:pPr>
            <a:endParaRPr lang="ru-RU" dirty="0">
              <a:solidFill>
                <a:schemeClr val="tx1">
                  <a:lumMod val="75000"/>
                  <a:lumOff val="25000"/>
                </a:schemeClr>
              </a:solidFill>
            </a:endParaRPr>
          </a:p>
        </p:txBody>
      </p:sp>
      <p:pic>
        <p:nvPicPr>
          <p:cNvPr id="2050" name="Picture 2" descr="E:\P104087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376238"/>
            <a:ext cx="8208963"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24069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randombar(horizont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2" presetClass="emph" presetSubtype="0" fill="hold" grpId="0" nodeType="clickEffect">
                                  <p:stCondLst>
                                    <p:cond delay="0"/>
                                  </p:stCondLst>
                                  <p:childTnLst>
                                    <p:animRot by="120000">
                                      <p:cBhvr>
                                        <p:cTn id="11" dur="100" fill="hold">
                                          <p:stCondLst>
                                            <p:cond delay="0"/>
                                          </p:stCondLst>
                                        </p:cTn>
                                        <p:tgtEl>
                                          <p:spTgt spid="3">
                                            <p:txEl>
                                              <p:pRg st="0" end="0"/>
                                            </p:txEl>
                                          </p:spTgt>
                                        </p:tgtEl>
                                        <p:attrNameLst>
                                          <p:attrName>r</p:attrName>
                                        </p:attrNameLst>
                                      </p:cBhvr>
                                    </p:animRot>
                                    <p:animRot by="-240000">
                                      <p:cBhvr>
                                        <p:cTn id="12" dur="200" fill="hold">
                                          <p:stCondLst>
                                            <p:cond delay="200"/>
                                          </p:stCondLst>
                                        </p:cTn>
                                        <p:tgtEl>
                                          <p:spTgt spid="3">
                                            <p:txEl>
                                              <p:pRg st="0" end="0"/>
                                            </p:txEl>
                                          </p:spTgt>
                                        </p:tgtEl>
                                        <p:attrNameLst>
                                          <p:attrName>r</p:attrName>
                                        </p:attrNameLst>
                                      </p:cBhvr>
                                    </p:animRot>
                                    <p:animRot by="240000">
                                      <p:cBhvr>
                                        <p:cTn id="13" dur="200" fill="hold">
                                          <p:stCondLst>
                                            <p:cond delay="400"/>
                                          </p:stCondLst>
                                        </p:cTn>
                                        <p:tgtEl>
                                          <p:spTgt spid="3">
                                            <p:txEl>
                                              <p:pRg st="0" end="0"/>
                                            </p:txEl>
                                          </p:spTgt>
                                        </p:tgtEl>
                                        <p:attrNameLst>
                                          <p:attrName>r</p:attrName>
                                        </p:attrNameLst>
                                      </p:cBhvr>
                                    </p:animRot>
                                    <p:animRot by="-240000">
                                      <p:cBhvr>
                                        <p:cTn id="14" dur="200" fill="hold">
                                          <p:stCondLst>
                                            <p:cond delay="600"/>
                                          </p:stCondLst>
                                        </p:cTn>
                                        <p:tgtEl>
                                          <p:spTgt spid="3">
                                            <p:txEl>
                                              <p:pRg st="0" end="0"/>
                                            </p:txEl>
                                          </p:spTgt>
                                        </p:tgtEl>
                                        <p:attrNameLst>
                                          <p:attrName>r</p:attrName>
                                        </p:attrNameLst>
                                      </p:cBhvr>
                                    </p:animRot>
                                    <p:animRot by="120000">
                                      <p:cBhvr>
                                        <p:cTn id="15"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Фирдаус\Desktop\Ф Х\сканирование0018.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a:xfrm>
            <a:off x="1763688" y="420688"/>
            <a:ext cx="5760640" cy="3744416"/>
          </a:xfrm>
          <a:prstGeom prst="rect">
            <a:avLst/>
          </a:prstGeom>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p:spPr>
      </p:pic>
      <p:sp>
        <p:nvSpPr>
          <p:cNvPr id="4" name="Прямоугольник 3"/>
          <p:cNvSpPr/>
          <p:nvPr/>
        </p:nvSpPr>
        <p:spPr>
          <a:xfrm>
            <a:off x="924209" y="4293096"/>
            <a:ext cx="7200800" cy="2308324"/>
          </a:xfrm>
          <a:prstGeom prst="rect">
            <a:avLst/>
          </a:prstGeom>
        </p:spPr>
        <p:txBody>
          <a:bodyPr>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just" fontAlgn="auto">
              <a:spcBef>
                <a:spcPts val="0"/>
              </a:spcBef>
              <a:spcAft>
                <a:spcPts val="0"/>
              </a:spcAft>
              <a:defRPr/>
            </a:pPr>
            <a:r>
              <a:rPr lang="tt-RU" b="1" cap="all" dirty="0">
                <a:ln>
                  <a:solidFill>
                    <a:srgbClr val="FF0000"/>
                  </a:solidFill>
                </a:ln>
                <a:solidFill>
                  <a:schemeClr val="accent1">
                    <a:lumMod val="75000"/>
                  </a:schemeClr>
                </a:solidFill>
                <a:effectLst>
                  <a:outerShdw blurRad="19685" dist="12700" dir="5400000" algn="tl" rotWithShape="0">
                    <a:schemeClr val="accent1">
                      <a:satMod val="130000"/>
                      <a:alpha val="60000"/>
                    </a:schemeClr>
                  </a:outerShdw>
                  <a:reflection blurRad="6350" stA="60000" endA="900" endPos="60000" dist="29997" dir="5400000" sy="-100000" algn="bl" rotWithShape="0"/>
                </a:effectLst>
                <a:latin typeface="+mn-lt"/>
                <a:cs typeface="+mn-cs"/>
              </a:rPr>
              <a:t>Беренче сыйныфка укырга Державино мәктәбенә керә.  Ул вакытта авыл халкы Агайбаштан Державино авылына күчкән була. Сыйныфташлары арасында ул тырышлыгы, белемгә омтылуы белән аерылып тора. Бу мәктәптә ул 3 сыйныф кына укып кала . Аларның гаиләләре Казанга  Мирный бистәсенә күчеп китә. Казанга киткәннән соң да ул җәйге каникулларда авылга кунакка кайтып йөри.</a:t>
            </a:r>
            <a:endParaRPr lang="ru-RU" b="1" cap="all" dirty="0">
              <a:ln>
                <a:solidFill>
                  <a:srgbClr val="FF0000"/>
                </a:solidFill>
              </a:ln>
              <a:solidFill>
                <a:schemeClr val="accent1">
                  <a:lumMod val="75000"/>
                </a:schemeClr>
              </a:solidFill>
              <a:effectLst>
                <a:outerShdw blurRad="19685" dist="12700" dir="5400000" algn="tl" rotWithShape="0">
                  <a:schemeClr val="accent1">
                    <a:satMod val="130000"/>
                    <a:alpha val="60000"/>
                  </a:schemeClr>
                </a:outerShdw>
                <a:reflection blurRad="6350" stA="60000" endA="900" endPos="60000" dist="29997" dir="5400000" sy="-100000" algn="bl" rotWithShape="0"/>
              </a:effectLst>
              <a:latin typeface="+mn-lt"/>
              <a:cs typeface="+mn-cs"/>
            </a:endParaRPr>
          </a:p>
        </p:txBody>
      </p:sp>
    </p:spTree>
    <p:extLst>
      <p:ext uri="{BB962C8B-B14F-4D97-AF65-F5344CB8AC3E}">
        <p14:creationId xmlns:p14="http://schemas.microsoft.com/office/powerpoint/2010/main" val="365670311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Фирдаус\Desktop\Ф Х\сканирование00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116632"/>
            <a:ext cx="2376264" cy="323536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611560" y="3336666"/>
            <a:ext cx="7823642" cy="3170099"/>
          </a:xfrm>
          <a:prstGeom prst="rect">
            <a:avLst/>
          </a:prstGeom>
        </p:spPr>
        <p:txBody>
          <a:bodyPr>
            <a:spAutoFit/>
          </a:bodyPr>
          <a:lstStyle/>
          <a:p>
            <a:pPr algn="just" fontAlgn="auto">
              <a:spcBef>
                <a:spcPts val="0"/>
              </a:spcBef>
              <a:spcAft>
                <a:spcPts val="0"/>
              </a:spcAft>
              <a:defRPr/>
            </a:pP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Мәктәптә укыган елларда Ф.Хәйруллина татар теле һәм әдәбияты дәресләрен ярата. 5 нче сыйныфта укыганда татар теле укытучысы аларны театрга алып килә. Ул көнне театрда “Татар хатыны ниләр күрми “ дигән спектакл</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ь</a:t>
            </a: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 уйнала.</a:t>
            </a:r>
            <a:endPar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endParaRPr>
          </a:p>
          <a:p>
            <a:pPr fontAlgn="auto">
              <a:spcBef>
                <a:spcPts val="0"/>
              </a:spcBef>
              <a:spcAft>
                <a:spcPts val="0"/>
              </a:spcAft>
              <a:defRPr/>
            </a:pP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Спектакл</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ь</a:t>
            </a: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 Ф.Хәйруллинага бик нык тәэсир итә. Спектакл</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ь </a:t>
            </a:r>
            <a:r>
              <a:rPr lang="ru-RU" sz="20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бетк</a:t>
            </a: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ә</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ч </a:t>
            </a:r>
            <a:r>
              <a:rPr lang="ru-RU" sz="20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тә</a:t>
            </a: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a:t>
            </a:r>
            <a:r>
              <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 </a:t>
            </a:r>
            <a:r>
              <a:rPr lang="ru-RU" sz="20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ул</a:t>
            </a:r>
            <a:r>
              <a:rPr lang="tt-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 урынныннан селкенми, буш залда бер үзе утырып кала. Шуннан ул артистка булырга хыяллана башлый. Урта мәктәпне тәмамлауга, театр училищесына укырга керә. Аны уңышлы гына тәмамлый.</a:t>
            </a:r>
            <a:endParaRPr lang="ru-RU" sz="2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endParaRPr>
          </a:p>
        </p:txBody>
      </p:sp>
      <p:pic>
        <p:nvPicPr>
          <p:cNvPr id="2051" name="Picture 3" descr="C:\Users\Фирдаус\Desktop\Ф Х\сканирование00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3310" y="116632"/>
            <a:ext cx="2646695" cy="333666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734255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randombar(horizontal)">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Фирдаус\Desktop\Ф Х\сканирование0026.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a:xfrm>
            <a:off x="1915562" y="371064"/>
            <a:ext cx="3952581" cy="3273959"/>
          </a:xfrm>
          <a:prstGeom prst="round2DiagRect">
            <a:avLst>
              <a:gd name="adj1" fmla="val 16667"/>
              <a:gd name="adj2" fmla="val 8997"/>
            </a:avLst>
          </a:prstGeom>
          <a:ln w="88900" cap="sq">
            <a:solidFill>
              <a:srgbClr val="FFFFFF"/>
            </a:solidFill>
            <a:miter lim="800000"/>
          </a:ln>
          <a:effectLst>
            <a:outerShdw blurRad="254000" algn="tl" rotWithShape="0">
              <a:srgbClr val="000000">
                <a:alpha val="43000"/>
              </a:srgbClr>
            </a:outerShdw>
          </a:effectLst>
          <a:extLst/>
        </p:spPr>
      </p:pic>
      <p:sp>
        <p:nvSpPr>
          <p:cNvPr id="4" name="Прямоугольник 3"/>
          <p:cNvSpPr/>
          <p:nvPr/>
        </p:nvSpPr>
        <p:spPr>
          <a:xfrm>
            <a:off x="1361242" y="3861048"/>
            <a:ext cx="5814455" cy="2677656"/>
          </a:xfrm>
          <a:prstGeom prst="rect">
            <a:avLst/>
          </a:prstGeom>
        </p:spPr>
        <p:txBody>
          <a:bodyPr>
            <a:spAutoFit/>
          </a:bodyPr>
          <a:lstStyle/>
          <a:p>
            <a:pPr algn="just" fontAlgn="auto">
              <a:spcBef>
                <a:spcPts val="0"/>
              </a:spcBef>
              <a:spcAft>
                <a:spcPts val="0"/>
              </a:spcAft>
              <a:defRPr/>
            </a:pPr>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1970 елда Казан театр учили</a:t>
            </a:r>
            <a:r>
              <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щ</a:t>
            </a:r>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cs typeface="+mn-cs"/>
              </a:rPr>
              <a:t>есын тәмамлап театрга эшкә килә. Чирек гасырдан артык татар халкына хезмәт итә. Шаян күңелле яшь кызлар ролен дә, катлаулы кичерешле хатын – кыз образларын да уйнарга туры килә аңа.</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endParaRPr>
          </a:p>
        </p:txBody>
      </p:sp>
      <p:sp>
        <p:nvSpPr>
          <p:cNvPr id="2" name="4-конечная звезда 1"/>
          <p:cNvSpPr/>
          <p:nvPr/>
        </p:nvSpPr>
        <p:spPr>
          <a:xfrm>
            <a:off x="7956550" y="549275"/>
            <a:ext cx="914400" cy="914400"/>
          </a:xfrm>
          <a:prstGeom prst="star4">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4-конечная звезда 4"/>
          <p:cNvSpPr/>
          <p:nvPr/>
        </p:nvSpPr>
        <p:spPr>
          <a:xfrm>
            <a:off x="374650" y="5516563"/>
            <a:ext cx="914400" cy="914400"/>
          </a:xfrm>
          <a:prstGeom prst="star4">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extLst>
      <p:ext uri="{BB962C8B-B14F-4D97-AF65-F5344CB8AC3E}">
        <p14:creationId xmlns:p14="http://schemas.microsoft.com/office/powerpoint/2010/main" val="33052431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16632"/>
            <a:ext cx="6512511" cy="5254520"/>
          </a:xfrm>
        </p:spPr>
        <p:txBody>
          <a:bodyPr/>
          <a:lstStyle/>
          <a:p>
            <a:pPr marL="0" indent="0" eaLnBrk="1" fontAlgn="auto" hangingPunct="1">
              <a:spcAft>
                <a:spcPts val="0"/>
              </a:spcAft>
              <a:buClr>
                <a:schemeClr val="accent6">
                  <a:lumMod val="75000"/>
                </a:schemeClr>
              </a:buClr>
              <a:buFont typeface="Georgia" pitchFamily="18" charset="0"/>
              <a:buNone/>
              <a:defRPr/>
            </a:pPr>
            <a:r>
              <a:rPr lang="tt-RU" dirty="0" smtClean="0">
                <a:effectLst/>
              </a:rPr>
              <a:t> </a:t>
            </a:r>
            <a:endParaRPr lang="ru-RU" dirty="0"/>
          </a:p>
        </p:txBody>
      </p:sp>
      <p:sp>
        <p:nvSpPr>
          <p:cNvPr id="3" name="Объект 2"/>
          <p:cNvSpPr>
            <a:spLocks noGrp="1"/>
          </p:cNvSpPr>
          <p:nvPr>
            <p:ph sz="quarter" idx="13"/>
          </p:nvPr>
        </p:nvSpPr>
        <p:spPr>
          <a:xfrm>
            <a:off x="683568" y="612241"/>
            <a:ext cx="8151062" cy="6264696"/>
          </a:xfrm>
          <a:prstGeom prst="rect">
            <a:avLst/>
          </a:prstGeom>
          <a:extLst/>
        </p:spPr>
        <p:txBody>
          <a:bodyPr rtlCol="0" anchor="ctr">
            <a:normAutofit/>
          </a:bodyPr>
          <a:lstStyle/>
          <a:p>
            <a:pPr marL="45720" indent="0" eaLnBrk="1" fontAlgn="auto" hangingPunct="1">
              <a:buClr>
                <a:schemeClr val="accent6">
                  <a:lumMod val="75000"/>
                </a:schemeClr>
              </a:buClr>
              <a:buFont typeface="Georgia" pitchFamily="18" charset="0"/>
              <a:buNone/>
              <a:defRPr/>
            </a:pPr>
            <a:r>
              <a:rPr lang="tt-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Кайчандыр театрга гашыйк иткән “Татар хатыны ниләр күрми” спектаклендә ул Гөлбану (баш героиняны) уйный. Бер – бер артлы кызыклы рол</a:t>
            </a:r>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ь</a:t>
            </a:r>
            <a:r>
              <a:rPr lang="tt-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ләр. “Ир егетләрдә” – Сайра, “Монда тудык, монда үстектә” – Нурания, “Ташкыннарда” – Гөлчирә, “Кияү белән Кәләштә” – Кәләш. Алар бик күп. Соңгы елларда уйнаган рольләреннән “Илгизәр + Вера” - Дания, бик зур уңыш белән үткән “Гөргөри кияүләре” </a:t>
            </a:r>
            <a:r>
              <a:rPr lang="tt-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спектаклендә </a:t>
            </a:r>
            <a:r>
              <a:rPr lang="tt-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 Миңнуллин ) әсәре буенча баш рольләрдән берсе Кәтернә һәм Г. Исхакыйның “Зөләйха” әсәре буенча куелган спектакльдә </a:t>
            </a:r>
            <a:r>
              <a:rPr lang="tt-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Зөләйха.</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45720" indent="0" eaLnBrk="1" fontAlgn="auto" hangingPunct="1">
              <a:buClr>
                <a:schemeClr val="accent6">
                  <a:lumMod val="75000"/>
                </a:schemeClr>
              </a:buClr>
              <a:buFont typeface="Georgia" pitchFamily="18" charset="0"/>
              <a:buNone/>
              <a:defRPr/>
            </a:pPr>
            <a:endParaRPr lang="tt-RU" b="1" dirty="0" smtClean="0">
              <a:solidFill>
                <a:schemeClr val="tx1">
                  <a:lumMod val="75000"/>
                  <a:lumOff val="25000"/>
                </a:schemeClr>
              </a:solidFill>
            </a:endParaRPr>
          </a:p>
        </p:txBody>
      </p:sp>
    </p:spTree>
    <p:extLst>
      <p:ext uri="{BB962C8B-B14F-4D97-AF65-F5344CB8AC3E}">
        <p14:creationId xmlns:p14="http://schemas.microsoft.com/office/powerpoint/2010/main" val="168541688"/>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Фирдаус\Desktop\Ф Х\сканирование0029.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547664" y="2077733"/>
            <a:ext cx="5400600" cy="4510392"/>
          </a:xfrm>
          <a:prstGeom prst="snip2DiagRect">
            <a:avLst>
              <a:gd name="adj1" fmla="val 0"/>
              <a:gd name="adj2" fmla="val 13232"/>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2" name="Прямоугольник 1"/>
          <p:cNvSpPr/>
          <p:nvPr/>
        </p:nvSpPr>
        <p:spPr>
          <a:xfrm>
            <a:off x="4375472" y="2967335"/>
            <a:ext cx="393056" cy="923330"/>
          </a:xfrm>
          <a:prstGeom prst="rect">
            <a:avLst/>
          </a:prstGeom>
          <a:noFill/>
        </p:spPr>
        <p:txBody>
          <a:bodyPr wrap="none">
            <a:spAutoFit/>
          </a:bodyPr>
          <a:lstStyle/>
          <a:p>
            <a:pPr algn="ctr" fontAlgn="auto">
              <a:spcBef>
                <a:spcPts val="0"/>
              </a:spcBef>
              <a:spcAft>
                <a:spcPts val="0"/>
              </a:spcAft>
              <a:defRPr/>
            </a:pPr>
            <a:r>
              <a:rPr lang="ru-RU"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mn-lt"/>
                <a:cs typeface="+mn-cs"/>
              </a:rPr>
              <a:t> </a:t>
            </a:r>
          </a:p>
        </p:txBody>
      </p:sp>
      <p:sp>
        <p:nvSpPr>
          <p:cNvPr id="3" name="Прямоугольник 2"/>
          <p:cNvSpPr/>
          <p:nvPr/>
        </p:nvSpPr>
        <p:spPr>
          <a:xfrm>
            <a:off x="179826" y="1048380"/>
            <a:ext cx="8977138" cy="584775"/>
          </a:xfrm>
          <a:prstGeom prst="rect">
            <a:avLst/>
          </a:prstGeom>
          <a:noFill/>
        </p:spPr>
        <p:txBody>
          <a:bodyPr wrap="none">
            <a:spAutoFit/>
            <a:scene3d>
              <a:camera prst="isometricOffAxis1Righ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tt-RU" sz="3200" b="1" dirty="0">
                <a:ln w="11430">
                  <a:solidFill>
                    <a:schemeClr val="accent4">
                      <a:lumMod val="50000"/>
                    </a:schemeClr>
                  </a:solidFill>
                </a:ln>
                <a:solidFill>
                  <a:schemeClr val="bg2">
                    <a:lumMod val="25000"/>
                  </a:schemeClr>
                </a:solidFill>
                <a:effectLst>
                  <a:outerShdw blurRad="50800" dist="39000" dir="5460000" algn="tl">
                    <a:srgbClr val="000000">
                      <a:alpha val="38000"/>
                    </a:srgbClr>
                  </a:outerShdw>
                </a:effectLst>
                <a:latin typeface="+mn-lt"/>
                <a:cs typeface="+mn-cs"/>
              </a:rPr>
              <a:t>Ф.Хәйруллина уйнаган әсәрләрдән өзекләр</a:t>
            </a:r>
            <a:endParaRPr lang="ru-RU" sz="3200" b="1" dirty="0">
              <a:ln w="11430">
                <a:solidFill>
                  <a:schemeClr val="accent4">
                    <a:lumMod val="50000"/>
                  </a:schemeClr>
                </a:solidFill>
              </a:ln>
              <a:solidFill>
                <a:schemeClr val="bg2">
                  <a:lumMod val="25000"/>
                </a:schemeClr>
              </a:solidFill>
              <a:effectLst>
                <a:outerShdw blurRad="50800" dist="39000" dir="5460000" algn="tl">
                  <a:srgbClr val="000000">
                    <a:alpha val="38000"/>
                  </a:srgbClr>
                </a:outerShdw>
              </a:effectLst>
              <a:latin typeface="+mn-lt"/>
              <a:cs typeface="+mn-cs"/>
            </a:endParaRPr>
          </a:p>
        </p:txBody>
      </p:sp>
      <p:sp>
        <p:nvSpPr>
          <p:cNvPr id="4" name="Пятно 1 3"/>
          <p:cNvSpPr/>
          <p:nvPr/>
        </p:nvSpPr>
        <p:spPr>
          <a:xfrm>
            <a:off x="755650" y="620713"/>
            <a:ext cx="914400" cy="914400"/>
          </a:xfrm>
          <a:prstGeom prst="irregularSeal1">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Пятно 2 4"/>
          <p:cNvSpPr/>
          <p:nvPr/>
        </p:nvSpPr>
        <p:spPr>
          <a:xfrm>
            <a:off x="7667625" y="5373688"/>
            <a:ext cx="1203325" cy="1214437"/>
          </a:xfrm>
          <a:prstGeom prst="irregularSeal2">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extLst>
      <p:ext uri="{BB962C8B-B14F-4D97-AF65-F5344CB8AC3E}">
        <p14:creationId xmlns:p14="http://schemas.microsoft.com/office/powerpoint/2010/main" val="28378848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circle(in)">
                                      <p:cBhvr>
                                        <p:cTn id="7" dur="2000"/>
                                        <p:tgtEl>
                                          <p:spTgt spid="40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Фирдаус\Desktop\Ф Х\сканирование0032.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971600" y="404664"/>
            <a:ext cx="7385843" cy="5599593"/>
          </a:xfrm>
          <a:prstGeom prst="roundRect">
            <a:avLst>
              <a:gd name="adj" fmla="val 8594"/>
            </a:avLst>
          </a:prstGeom>
          <a:solidFill>
            <a:srgbClr val="FFFFFF">
              <a:shade val="85000"/>
            </a:srgbClr>
          </a:solidFill>
          <a:effectLst>
            <a:reflection blurRad="12700" stA="38000" endPos="28000" dist="5000" dir="5400000" sy="-100000" algn="bl" rotWithShape="0"/>
          </a:effectLst>
          <a:extLst/>
        </p:spPr>
      </p:pic>
      <p:sp>
        <p:nvSpPr>
          <p:cNvPr id="24579" name="Прямоугольник 3"/>
          <p:cNvSpPr>
            <a:spLocks noChangeArrowheads="1"/>
          </p:cNvSpPr>
          <p:nvPr/>
        </p:nvSpPr>
        <p:spPr bwMode="auto">
          <a:xfrm>
            <a:off x="0" y="1268413"/>
            <a:ext cx="43735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t-RU"/>
              <a:t> </a:t>
            </a:r>
            <a:endParaRPr lang="ru-RU"/>
          </a:p>
        </p:txBody>
      </p:sp>
    </p:spTree>
    <p:extLst>
      <p:ext uri="{BB962C8B-B14F-4D97-AF65-F5344CB8AC3E}">
        <p14:creationId xmlns:p14="http://schemas.microsoft.com/office/powerpoint/2010/main" val="407404178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circle(in)">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tt-RU" dirty="0" smtClean="0"/>
              <a:t> </a:t>
            </a:r>
            <a:endParaRPr lang="ru-RU" dirty="0"/>
          </a:p>
        </p:txBody>
      </p:sp>
      <p:pic>
        <p:nvPicPr>
          <p:cNvPr id="6" name="Объект 5"/>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043608" y="404664"/>
            <a:ext cx="7488832" cy="5999156"/>
          </a:xfrm>
        </p:spPr>
      </p:pic>
    </p:spTree>
    <p:extLst>
      <p:ext uri="{BB962C8B-B14F-4D97-AF65-F5344CB8AC3E}">
        <p14:creationId xmlns:p14="http://schemas.microsoft.com/office/powerpoint/2010/main" val="196119789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Фирдаус\Desktop\Ф Х\сканирование0034.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539552" y="188640"/>
            <a:ext cx="7894617" cy="6473927"/>
          </a:xfrm>
          <a:prstGeom prst="rect">
            <a:avLst/>
          </a:prstGeom>
          <a:effectLst>
            <a:glow rad="228600">
              <a:schemeClr val="accent1">
                <a:satMod val="175000"/>
                <a:alpha val="40000"/>
              </a:schemeClr>
            </a:glow>
          </a:effectLst>
          <a:scene3d>
            <a:camera prst="obliqueBottomLeft"/>
            <a:lightRig rig="threePt" dir="t"/>
          </a:scene3d>
          <a:sp3d>
            <a:bevelT prst="angle"/>
          </a:sp3d>
          <a:extLst/>
        </p:spPr>
      </p:pic>
    </p:spTree>
    <p:extLst>
      <p:ext uri="{BB962C8B-B14F-4D97-AF65-F5344CB8AC3E}">
        <p14:creationId xmlns:p14="http://schemas.microsoft.com/office/powerpoint/2010/main" val="9563348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Фирдаус\Desktop\Ф Х\сканирование0030.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79512" y="260648"/>
            <a:ext cx="8748463" cy="6381328"/>
          </a:xfrm>
          <a:prstGeom prst="rect">
            <a:avLst/>
          </a:prstGeom>
          <a:effectLst>
            <a:softEdge rad="112500"/>
          </a:effectLst>
          <a:extLst/>
        </p:spPr>
      </p:pic>
    </p:spTree>
    <p:extLst>
      <p:ext uri="{BB962C8B-B14F-4D97-AF65-F5344CB8AC3E}">
        <p14:creationId xmlns:p14="http://schemas.microsoft.com/office/powerpoint/2010/main" val="185349331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circle(in)">
                                      <p:cBhvr>
                                        <p:cTn id="7" dur="2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Фирдаус\Desktop\Ф Х\сканирование0031.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611560" y="29879"/>
            <a:ext cx="8036473" cy="6341349"/>
          </a:xfrm>
          <a:prstGeom prst="roundRect">
            <a:avLst>
              <a:gd name="adj" fmla="val 8594"/>
            </a:avLst>
          </a:prstGeom>
          <a:solidFill>
            <a:srgbClr val="FFFFFF">
              <a:shade val="85000"/>
            </a:srgbClr>
          </a:solidFill>
          <a:effectLst>
            <a:reflection blurRad="12700" stA="38000" endPos="28000" dist="5000" dir="5400000" sy="-100000" algn="bl" rotWithShape="0"/>
          </a:effectLst>
          <a:extLst/>
        </p:spPr>
      </p:pic>
    </p:spTree>
    <p:extLst>
      <p:ext uri="{BB962C8B-B14F-4D97-AF65-F5344CB8AC3E}">
        <p14:creationId xmlns:p14="http://schemas.microsoft.com/office/powerpoint/2010/main" val="33713702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descr="F:\фото\220001.jpg"/>
          <p:cNvPicPr>
            <a:picLocks noGrp="1" noChangeAspect="1" noChangeArrowheads="1"/>
          </p:cNvPicPr>
          <p:nvPr>
            <p:ph sz="quarter" idx="13"/>
          </p:nvPr>
        </p:nvPicPr>
        <p:blipFill>
          <a:blip r:embed="rId2" cstate="print">
            <a:extLst>
              <a:ext uri="{28A0092B-C50C-407E-A947-70E740481C1C}">
                <a14:useLocalDpi xmlns:a14="http://schemas.microsoft.com/office/drawing/2010/main" val="0"/>
              </a:ext>
            </a:extLst>
          </a:blip>
          <a:srcRect/>
          <a:stretch>
            <a:fillRect/>
          </a:stretch>
        </p:blipFill>
        <p:spPr bwMode="auto">
          <a:xfrm>
            <a:off x="217078" y="332656"/>
            <a:ext cx="3718556" cy="567809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F:\фото\220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26800"/>
            <a:ext cx="4565898" cy="6656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34950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1027"/>
                                        </p:tgtEl>
                                      </p:cBhvr>
                                    </p:animEffect>
                                    <p:animScale>
                                      <p:cBhvr>
                                        <p:cTn id="12" dur="250" autoRev="1" fill="hold"/>
                                        <p:tgtEl>
                                          <p:spTgt spid="10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Прямоугольник 1"/>
          <p:cNvSpPr>
            <a:spLocks noChangeArrowheads="1"/>
          </p:cNvSpPr>
          <p:nvPr/>
        </p:nvSpPr>
        <p:spPr bwMode="auto">
          <a:xfrm>
            <a:off x="2305050" y="188913"/>
            <a:ext cx="4572000"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tt-RU" sz="2800" i="1" dirty="0">
                <a:solidFill>
                  <a:srgbClr val="9900CC"/>
                </a:solidFill>
              </a:rPr>
              <a:t>Ф.Хәйруллинаның татар сәхнәсе түрендә үз урыны бар иде.Ул образларына үз хисләре, үз кичерешләре аша җан өрә, рухы аша үткәрә, аларны үз халәте, үзенең аңлавы белән баета, начар белән яхшылык, уңай һәм тискәре геройлар арасында идеаль төгәллек эзли</a:t>
            </a:r>
            <a:endParaRPr lang="ru-RU" sz="2800" i="1" dirty="0">
              <a:solidFill>
                <a:srgbClr val="9900CC"/>
              </a:solidFill>
            </a:endParaRPr>
          </a:p>
        </p:txBody>
      </p:sp>
      <p:sp>
        <p:nvSpPr>
          <p:cNvPr id="3" name="Пятно 2 2"/>
          <p:cNvSpPr/>
          <p:nvPr/>
        </p:nvSpPr>
        <p:spPr>
          <a:xfrm>
            <a:off x="514350" y="476250"/>
            <a:ext cx="914400" cy="9144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Пятно 2 4"/>
          <p:cNvSpPr/>
          <p:nvPr/>
        </p:nvSpPr>
        <p:spPr>
          <a:xfrm>
            <a:off x="7429500" y="4845050"/>
            <a:ext cx="1179513" cy="1106488"/>
          </a:xfrm>
          <a:prstGeom prst="irregularSeal2">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solidFill>
                <a:srgbClr val="FFFF00"/>
              </a:solidFill>
            </a:endParaRPr>
          </a:p>
        </p:txBody>
      </p:sp>
    </p:spTree>
    <p:extLst>
      <p:ext uri="{BB962C8B-B14F-4D97-AF65-F5344CB8AC3E}">
        <p14:creationId xmlns:p14="http://schemas.microsoft.com/office/powerpoint/2010/main" val="217894387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28674"/>
                                        </p:tgtEl>
                                      </p:cBhvr>
                                    </p:animEffect>
                                    <p:set>
                                      <p:cBhvr>
                                        <p:cTn id="7" dur="1" fill="hold">
                                          <p:stCondLst>
                                            <p:cond delay="1999"/>
                                          </p:stCondLst>
                                        </p:cTn>
                                        <p:tgtEl>
                                          <p:spTgt spid="286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827584" y="620688"/>
            <a:ext cx="6400800" cy="3474720"/>
          </a:xfrm>
          <a:prstGeom prst="rect">
            <a:avLst/>
          </a:prstGeom>
          <a:extLst/>
        </p:spPr>
        <p:txBody>
          <a:bodyPr rtlCol="0">
            <a:noAutofit/>
            <a:scene3d>
              <a:camera prst="orthographicFront"/>
              <a:lightRig rig="threePt" dir="t"/>
            </a:scene3d>
            <a:sp3d extrusionH="57150">
              <a:bevelT h="25400" prst="softRound"/>
            </a:sp3d>
          </a:bodyPr>
          <a:lstStyle/>
          <a:p>
            <a:pPr indent="-182880" eaLnBrk="1" fontAlgn="auto" hangingPunct="1">
              <a:buClr>
                <a:schemeClr val="accent6">
                  <a:lumMod val="75000"/>
                </a:schemeClr>
              </a:buClr>
              <a:defRPr/>
            </a:pPr>
            <a:r>
              <a:rPr lang="tt-RU" sz="4000" b="1" dirty="0" smtClean="0">
                <a:ln w="10541" cmpd="sng">
                  <a:solidFill>
                    <a:srgbClr val="00B0F0"/>
                  </a:solidFill>
                  <a:prstDash val="solid"/>
                </a:ln>
                <a:solidFill>
                  <a:schemeClr val="tx2">
                    <a:lumMod val="60000"/>
                    <a:lumOff val="40000"/>
                  </a:schemeClr>
                </a:solidFill>
              </a:rPr>
              <a:t>Артистканың хезмәте зур бәягә лаек була.                             1995 елда Татарстанның халык, ә 2003 елда Россиянең атказанган артисткасы исеме бирелә. “Хезмәтенә күрә хөрмәте”,- ди халык.</a:t>
            </a:r>
            <a:endParaRPr lang="ru-RU" sz="4000" b="1" dirty="0">
              <a:ln w="10541" cmpd="sng">
                <a:solidFill>
                  <a:srgbClr val="00B0F0"/>
                </a:solidFill>
                <a:prstDash val="solid"/>
              </a:ln>
              <a:solidFill>
                <a:schemeClr val="tx2">
                  <a:lumMod val="60000"/>
                  <a:lumOff val="40000"/>
                </a:schemeClr>
              </a:solidFill>
            </a:endParaRPr>
          </a:p>
        </p:txBody>
      </p:sp>
    </p:spTree>
    <p:extLst>
      <p:ext uri="{BB962C8B-B14F-4D97-AF65-F5344CB8AC3E}">
        <p14:creationId xmlns:p14="http://schemas.microsoft.com/office/powerpoint/2010/main" val="281610030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43608" y="188640"/>
            <a:ext cx="6400800" cy="3474720"/>
          </a:xfrm>
          <a:prstGeom prst="rect">
            <a:avLst/>
          </a:prstGeom>
          <a:extLst/>
        </p:spPr>
        <p:txBody>
          <a:bodyPr rtlCol="0">
            <a:noAutofit/>
          </a:bodyPr>
          <a:lstStyle/>
          <a:p>
            <a:pPr marL="45720" indent="0" algn="just" eaLnBrk="1" fontAlgn="auto" hangingPunct="1">
              <a:buClr>
                <a:schemeClr val="accent6">
                  <a:lumMod val="75000"/>
                </a:schemeClr>
              </a:buClr>
              <a:buFont typeface="Georgia" pitchFamily="18" charset="0"/>
              <a:buNone/>
              <a:defRPr/>
            </a:pPr>
            <a:r>
              <a:rPr lang="tt-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Кеше гомере бик кыска. Ф.Хәйруллина да, атылган йолдыз кебек, безнең арадан бик тиз китеп барды. Ул хезмәт сөя, кешеләр белән аралашырга ярата иде. Бүгенге көндә бу артистканы белмәгән, аның таланты алдында баш имәгән кешеләр сирәктер. Театрның спектакльләренә махсус ул уйнаган рольләрне карарга йөрүче тамашачылар да шактый </a:t>
            </a:r>
            <a:r>
              <a:rPr lang="tt-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иде.Ул уйнаган рольләр </a:t>
            </a:r>
            <a:r>
              <a:rPr lang="tt-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онытылмый, күңелдә кала.</a:t>
            </a: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indent="-182880" eaLnBrk="1" fontAlgn="auto" hangingPunct="1">
              <a:buClr>
                <a:schemeClr val="accent6">
                  <a:lumMod val="75000"/>
                </a:schemeClr>
              </a:buClr>
              <a:defRPr/>
            </a:pPr>
            <a:endParaRPr lang="ru-RU" sz="2800" dirty="0">
              <a:solidFill>
                <a:schemeClr val="tx1">
                  <a:lumMod val="75000"/>
                  <a:lumOff val="25000"/>
                </a:schemeClr>
              </a:solidFill>
            </a:endParaRPr>
          </a:p>
        </p:txBody>
      </p:sp>
    </p:spTree>
    <p:extLst>
      <p:ext uri="{BB962C8B-B14F-4D97-AF65-F5344CB8AC3E}">
        <p14:creationId xmlns:p14="http://schemas.microsoft.com/office/powerpoint/2010/main" val="21139664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Фирдаус\Desktop\1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7885" y="1772816"/>
            <a:ext cx="7257458" cy="4896544"/>
          </a:xfrm>
          <a:prstGeom prst="round2DiagRect">
            <a:avLst>
              <a:gd name="adj1" fmla="val 16667"/>
              <a:gd name="adj2" fmla="val 2509"/>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323528" y="332656"/>
            <a:ext cx="8496944" cy="1323439"/>
          </a:xfrm>
          <a:prstGeom prst="rect">
            <a:avLst/>
          </a:prstGeom>
        </p:spPr>
        <p:txBody>
          <a:bodyPr wrap="squar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tt-RU"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“Кеше китә, җыры кала,”- диләр. Театр сәхнәсендә аның эшен кызы Нәфисә Хәйруллина дәвам итә. Ул да әнисе кебек тирән кичерешле, көчле драматизмга корылган рольләрне башкарырга ярата.</a:t>
            </a:r>
            <a:endParaRPr lang="ru-RU"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254057002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548680"/>
            <a:ext cx="6512511" cy="1143000"/>
          </a:xfrm>
        </p:spPr>
        <p:txBody>
          <a:bodyPr/>
          <a:lstStyle/>
          <a:p>
            <a:r>
              <a:rPr lang="tt-RU"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Хезмәт турында мәкал</a:t>
            </a:r>
            <a:r>
              <a:rPr lang="ru-RU"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ьл</a:t>
            </a:r>
            <a:r>
              <a:rPr lang="tt-RU"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әр</a:t>
            </a:r>
            <a:endParaRPr lang="ru-RU"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Объект 2"/>
          <p:cNvSpPr>
            <a:spLocks noGrp="1"/>
          </p:cNvSpPr>
          <p:nvPr>
            <p:ph idx="4294967295"/>
          </p:nvPr>
        </p:nvSpPr>
        <p:spPr>
          <a:xfrm>
            <a:off x="755576" y="2332037"/>
            <a:ext cx="8229600" cy="4525963"/>
          </a:xfrm>
          <a:prstGeom prst="rect">
            <a:avLst/>
          </a:prstGeom>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tt-RU"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Агачны яфрак бизәсә, кешене хезмәт бизи.</a:t>
            </a:r>
          </a:p>
          <a:p>
            <a:r>
              <a:rPr lang="tt-RU"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Хезмәте каты - җимеше татлы.</a:t>
            </a:r>
          </a:p>
          <a:p>
            <a:r>
              <a:rPr lang="tt-RU"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Эш сөйгәнне ил сөйгән.</a:t>
            </a:r>
          </a:p>
          <a:p>
            <a:r>
              <a:rPr lang="tt-RU"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Хезмәт төбе – хөрмәт.</a:t>
            </a:r>
          </a:p>
          <a:p>
            <a:r>
              <a:rPr lang="tt-RU" b="1" i="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Оста эшеннән билгеле.</a:t>
            </a:r>
            <a:endParaRPr lang="ru-RU" b="1" i="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73651037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39552" y="692696"/>
            <a:ext cx="7488832" cy="4752528"/>
          </a:xfrm>
          <a:prstGeom prst="rect">
            <a:avLst/>
          </a:prstGeom>
          <a:extLst/>
        </p:spPr>
        <p:txBody>
          <a:bodyPr rtlCol="0">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45720" indent="0" algn="ctr" eaLnBrk="1" fontAlgn="auto" hangingPunct="1">
              <a:buClr>
                <a:schemeClr val="accent6">
                  <a:lumMod val="75000"/>
                </a:schemeClr>
              </a:buClr>
              <a:buFont typeface="Georgia" pitchFamily="18" charset="0"/>
              <a:buNone/>
              <a:defRPr/>
            </a:pPr>
            <a:r>
              <a:rPr lang="tt-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Әдәбият </a:t>
            </a:r>
          </a:p>
          <a:p>
            <a:pPr marL="45720" indent="0" eaLnBrk="1" fontAlgn="auto" hangingPunct="1">
              <a:buClr>
                <a:schemeClr val="accent6">
                  <a:lumMod val="75000"/>
                </a:schemeClr>
              </a:buClr>
              <a:buFont typeface="Georgia" pitchFamily="18" charset="0"/>
              <a:buNone/>
              <a:defRPr/>
            </a:pPr>
            <a:r>
              <a:rPr lang="tt-RU" sz="3200" b="1" dirty="0" smtClean="0">
                <a:ln w="11430"/>
                <a:blipFill>
                  <a:blip r:embed="rId2"/>
                  <a:tile tx="0" ty="0" sx="100000" sy="100000" flip="none" algn="tl"/>
                </a:blipFill>
                <a:effectLst>
                  <a:outerShdw blurRad="50800" dist="39000" dir="5460000" algn="tl">
                    <a:srgbClr val="000000">
                      <a:alpha val="38000"/>
                    </a:srgbClr>
                  </a:outerShdw>
                </a:effectLst>
              </a:rPr>
              <a:t>1. Г.Камал </a:t>
            </a:r>
            <a:r>
              <a:rPr lang="tt-RU" sz="3200" b="1" dirty="0">
                <a:ln w="11430"/>
                <a:blipFill>
                  <a:blip r:embed="rId2"/>
                  <a:tile tx="0" ty="0" sx="100000" sy="100000" flip="none" algn="tl"/>
                </a:blipFill>
                <a:effectLst>
                  <a:outerShdw blurRad="50800" dist="39000" dir="5460000" algn="tl">
                    <a:srgbClr val="000000">
                      <a:alpha val="38000"/>
                    </a:srgbClr>
                  </a:outerShdw>
                </a:effectLst>
              </a:rPr>
              <a:t>театры артистлары</a:t>
            </a:r>
            <a:r>
              <a:rPr lang="tt-RU" sz="3200" b="1" dirty="0" smtClean="0">
                <a:ln w="11430"/>
                <a:blipFill>
                  <a:blip r:embed="rId2"/>
                  <a:tile tx="0" ty="0" sx="100000" sy="100000" flip="none" algn="tl"/>
                </a:blipFill>
                <a:effectLst>
                  <a:outerShdw blurRad="50800" dist="39000" dir="5460000" algn="tl">
                    <a:srgbClr val="000000">
                      <a:alpha val="38000"/>
                    </a:srgbClr>
                  </a:outerShdw>
                </a:effectLst>
              </a:rPr>
              <a:t>.</a:t>
            </a:r>
          </a:p>
          <a:p>
            <a:pPr marL="45720" indent="0" eaLnBrk="1" fontAlgn="auto" hangingPunct="1">
              <a:buClr>
                <a:schemeClr val="accent6">
                  <a:lumMod val="75000"/>
                </a:schemeClr>
              </a:buClr>
              <a:buFont typeface="Georgia" pitchFamily="18" charset="0"/>
              <a:buNone/>
              <a:defRPr/>
            </a:pPr>
            <a:r>
              <a:rPr lang="tt-RU" sz="3200" b="1" dirty="0" smtClean="0">
                <a:ln w="11430"/>
                <a:blipFill>
                  <a:blip r:embed="rId2"/>
                  <a:tile tx="0" ty="0" sx="100000" sy="100000" flip="none" algn="tl"/>
                </a:blipFill>
                <a:effectLst>
                  <a:outerShdw blurRad="50800" dist="39000" dir="5460000" algn="tl">
                    <a:srgbClr val="000000">
                      <a:alpha val="38000"/>
                    </a:srgbClr>
                  </a:outerShdw>
                </a:effectLst>
              </a:rPr>
              <a:t>Библиографик </a:t>
            </a:r>
            <a:r>
              <a:rPr lang="tt-RU" sz="3200" b="1" dirty="0">
                <a:ln w="11430"/>
                <a:blipFill>
                  <a:blip r:embed="rId2"/>
                  <a:tile tx="0" ty="0" sx="100000" sy="100000" flip="none" algn="tl"/>
                </a:blipFill>
                <a:effectLst>
                  <a:outerShdw blurRad="50800" dist="39000" dir="5460000" algn="tl">
                    <a:srgbClr val="000000">
                      <a:alpha val="38000"/>
                    </a:srgbClr>
                  </a:outerShdw>
                </a:effectLst>
              </a:rPr>
              <a:t>белешмә</a:t>
            </a:r>
            <a:r>
              <a:rPr lang="tt-RU" sz="3200" b="1" dirty="0" smtClean="0">
                <a:ln w="11430"/>
                <a:blipFill>
                  <a:blip r:embed="rId2"/>
                  <a:tile tx="0" ty="0" sx="100000" sy="100000" flip="none" algn="tl"/>
                </a:blipFill>
                <a:effectLst>
                  <a:outerShdw blurRad="50800" dist="39000" dir="5460000" algn="tl">
                    <a:srgbClr val="000000">
                      <a:alpha val="38000"/>
                    </a:srgbClr>
                  </a:outerShdw>
                </a:effectLst>
              </a:rPr>
              <a:t>.</a:t>
            </a:r>
          </a:p>
          <a:p>
            <a:pPr marL="45720" indent="0" eaLnBrk="1" fontAlgn="auto" hangingPunct="1">
              <a:buClr>
                <a:schemeClr val="accent6">
                  <a:lumMod val="75000"/>
                </a:schemeClr>
              </a:buClr>
              <a:buFont typeface="Georgia" pitchFamily="18" charset="0"/>
              <a:buNone/>
              <a:defRPr/>
            </a:pPr>
            <a:r>
              <a:rPr lang="tt-RU" sz="3200" b="1" dirty="0">
                <a:ln w="11430"/>
                <a:blipFill>
                  <a:blip r:embed="rId2"/>
                  <a:tile tx="0" ty="0" sx="100000" sy="100000" flip="none" algn="tl"/>
                </a:blipFill>
                <a:effectLst>
                  <a:outerShdw blurRad="50800" dist="39000" dir="5460000" algn="tl">
                    <a:srgbClr val="000000">
                      <a:alpha val="38000"/>
                    </a:srgbClr>
                  </a:outerShdw>
                </a:effectLst>
              </a:rPr>
              <a:t>	</a:t>
            </a:r>
            <a:r>
              <a:rPr lang="tt-RU" sz="3200" b="1" dirty="0" smtClean="0">
                <a:ln w="11430"/>
                <a:blipFill>
                  <a:blip r:embed="rId2"/>
                  <a:tile tx="0" ty="0" sx="100000" sy="100000" flip="none" algn="tl"/>
                </a:blipFill>
                <a:effectLst>
                  <a:outerShdw blurRad="50800" dist="39000" dir="5460000" algn="tl">
                    <a:srgbClr val="000000">
                      <a:alpha val="38000"/>
                    </a:srgbClr>
                  </a:outerShdw>
                </a:effectLst>
              </a:rPr>
              <a:t>	                      Казан,1996</a:t>
            </a:r>
            <a:r>
              <a:rPr lang="tt-RU" sz="3200" b="1" dirty="0">
                <a:ln w="11430"/>
                <a:blipFill>
                  <a:blip r:embed="rId2"/>
                  <a:tile tx="0" ty="0" sx="100000" sy="100000" flip="none" algn="tl"/>
                </a:blipFill>
                <a:effectLst>
                  <a:outerShdw blurRad="50800" dist="39000" dir="5460000" algn="tl">
                    <a:srgbClr val="000000">
                      <a:alpha val="38000"/>
                    </a:srgbClr>
                  </a:outerShdw>
                </a:effectLst>
              </a:rPr>
              <a:t>.</a:t>
            </a:r>
          </a:p>
          <a:p>
            <a:pPr marL="45720" indent="0" eaLnBrk="1" fontAlgn="auto" hangingPunct="1">
              <a:buClr>
                <a:schemeClr val="accent6">
                  <a:lumMod val="75000"/>
                </a:schemeClr>
              </a:buClr>
              <a:buFont typeface="Georgia" pitchFamily="18" charset="0"/>
              <a:buNone/>
              <a:defRPr/>
            </a:pPr>
            <a:r>
              <a:rPr lang="tt-RU" sz="3200" b="1" dirty="0" smtClean="0">
                <a:ln w="11430"/>
                <a:blipFill>
                  <a:blip r:embed="rId2"/>
                  <a:tile tx="0" ty="0" sx="100000" sy="100000" flip="none" algn="tl"/>
                </a:blipFill>
                <a:effectLst>
                  <a:outerShdw blurRad="50800" dist="39000" dir="5460000" algn="tl">
                    <a:srgbClr val="000000">
                      <a:alpha val="38000"/>
                    </a:srgbClr>
                  </a:outerShdw>
                </a:effectLst>
              </a:rPr>
              <a:t>2. И.И.Илялова Г.Камал исемендәге театр.Казан,1996.</a:t>
            </a:r>
          </a:p>
          <a:p>
            <a:pPr marL="45720" indent="0" eaLnBrk="1" fontAlgn="auto" hangingPunct="1">
              <a:buClr>
                <a:schemeClr val="accent6">
                  <a:lumMod val="75000"/>
                </a:schemeClr>
              </a:buClr>
              <a:buFont typeface="Georgia" pitchFamily="18" charset="0"/>
              <a:buNone/>
              <a:defRPr/>
            </a:pPr>
            <a:r>
              <a:rPr lang="tt-RU" sz="3200" b="1" dirty="0" smtClean="0">
                <a:ln w="11430"/>
                <a:blipFill>
                  <a:blip r:embed="rId2"/>
                  <a:tile tx="0" ty="0" sx="100000" sy="100000" flip="none" algn="tl"/>
                </a:blipFill>
                <a:effectLst>
                  <a:outerShdw blurRad="50800" dist="39000" dir="5460000" algn="tl">
                    <a:srgbClr val="000000">
                      <a:alpha val="38000"/>
                    </a:srgbClr>
                  </a:outerShdw>
                </a:effectLst>
              </a:rPr>
              <a:t>3.Ф.Хәйруллина.  Юксыну. 						Казан,2003. </a:t>
            </a:r>
            <a:endParaRPr lang="ru-RU" sz="3200" b="1" dirty="0">
              <a:ln w="11430"/>
              <a:blipFill>
                <a:blip r:embed="rId2"/>
                <a:tile tx="0" ty="0" sx="100000" sy="100000" flip="none" algn="tl"/>
              </a:blipFill>
              <a:effectLst>
                <a:outerShdw blurRad="50800" dist="39000" dir="5460000" algn="tl">
                  <a:srgbClr val="000000">
                    <a:alpha val="38000"/>
                  </a:srgbClr>
                </a:outerShdw>
              </a:effectLst>
            </a:endParaRPr>
          </a:p>
        </p:txBody>
      </p:sp>
    </p:spTree>
    <p:extLst>
      <p:ext uri="{BB962C8B-B14F-4D97-AF65-F5344CB8AC3E}">
        <p14:creationId xmlns:p14="http://schemas.microsoft.com/office/powerpoint/2010/main" val="287723326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circle(in)">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par>
                                <p:cTn id="28" presetID="6" presetClass="entr" presetSubtype="16" fill="hold"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circle(in)">
                                      <p:cBhvr>
                                        <p:cTn id="30"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043608" y="476672"/>
            <a:ext cx="6400800" cy="3873584"/>
          </a:xfrm>
        </p:spPr>
        <p:txBody>
          <a:bodyPr>
            <a:noAutofit/>
          </a:bodyPr>
          <a:lstStyle/>
          <a:p>
            <a:pPr marL="45720" indent="0">
              <a:buNone/>
            </a:pPr>
            <a:r>
              <a:rPr lang="tt-RU" sz="2000" dirty="0"/>
              <a:t> </a:t>
            </a:r>
            <a:r>
              <a:rPr lang="tt-RU" sz="2000" dirty="0" smtClean="0"/>
              <a:t>                                   </a:t>
            </a:r>
            <a:r>
              <a:rPr lang="tt-RU"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Ватан</a:t>
            </a:r>
          </a:p>
          <a:p>
            <a:r>
              <a:rPr lang="tt-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“Якташлыкның бер сә...р ягы бар. Әгәр йом...шың төшеп, ра...он үзәгенә барсаң, сиңа а...ылдашың- якташ. Өлкәдә- үз ра...оныңнан килгән кеше. Башка өлкәләргә чыгып киткәч, Татарстанның (һәр)кешесе синең якын туганы...а әйләнә”.</a:t>
            </a:r>
          </a:p>
          <a:p>
            <a:r>
              <a:rPr lang="tt-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Миргазыян Юнысның “Биектә калу” исемле пов...стенда шундый юллар бар. Чыннан(да), шулай бит: ра...он үзәген(дә) а...ылдашыңны очратсаң, рәхәт булып китә. Әйтерсең аның белән ничәмә-ничә еллар күрешмәгән, инеш-елга буйларында үги ана яфракларын таптап йөрмәгән. Юг...йсә авыл(да ) чак(та) аның белән исәнләшмисең(дә). Башкалабыз Казан(да) ра...ондашың очраса, шулай ук шатланасың, әллә никадәр сөйләшер сүзләр табыла. Туган якның (һәр)икес...нә уртак истәлекле урыннар, уртак таныш-белешләре була.</a:t>
            </a:r>
          </a:p>
          <a:p>
            <a:pPr marL="45720" indent="0">
              <a:buNone/>
            </a:pPr>
            <a:endParaRPr lang="ru-RU" sz="2000" dirty="0"/>
          </a:p>
        </p:txBody>
      </p:sp>
    </p:spTree>
    <p:extLst>
      <p:ext uri="{BB962C8B-B14F-4D97-AF65-F5344CB8AC3E}">
        <p14:creationId xmlns:p14="http://schemas.microsoft.com/office/powerpoint/2010/main" val="3971021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863582" y="1484784"/>
            <a:ext cx="7416824" cy="3923858"/>
          </a:xfrm>
          <a:prstGeom prst="rect">
            <a:avLst/>
          </a:prstGeom>
          <a:solidFill>
            <a:schemeClr val="accent2"/>
          </a:solidFill>
          <a:extLst/>
        </p:spPr>
        <p:txBody>
          <a:bodyPr rtlCol="0">
            <a:normAutofit/>
          </a:bodyPr>
          <a:lstStyle/>
          <a:p>
            <a:pPr marL="45720" indent="0" eaLnBrk="1" fontAlgn="auto" hangingPunct="1">
              <a:buClr>
                <a:schemeClr val="accent6">
                  <a:lumMod val="75000"/>
                </a:schemeClr>
              </a:buClr>
              <a:buFont typeface="Georgia" pitchFamily="18" charset="0"/>
              <a:buNone/>
              <a:defRPr/>
            </a:pPr>
            <a:endParaRPr lang="tt-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indent="-182880" eaLnBrk="1" fontAlgn="auto" hangingPunct="1">
              <a:buClr>
                <a:schemeClr val="accent6">
                  <a:lumMod val="75000"/>
                </a:schemeClr>
              </a:buClr>
              <a:defRPr/>
            </a:pPr>
            <a:endParaRPr lang="tt-RU" dirty="0">
              <a:solidFill>
                <a:schemeClr val="tx1">
                  <a:lumMod val="75000"/>
                  <a:lumOff val="25000"/>
                </a:schemeClr>
              </a:solidFill>
            </a:endParaRPr>
          </a:p>
          <a:p>
            <a:pPr marL="1481328" lvl="5" indent="0">
              <a:buFont typeface="Georgia" pitchFamily="18" charset="0"/>
              <a:buNone/>
              <a:defRPr/>
            </a:pPr>
            <a:endParaRPr lang="ru-RU" dirty="0"/>
          </a:p>
        </p:txBody>
      </p:sp>
      <p:sp>
        <p:nvSpPr>
          <p:cNvPr id="10" name="Прямоугольник 9"/>
          <p:cNvSpPr/>
          <p:nvPr/>
        </p:nvSpPr>
        <p:spPr>
          <a:xfrm>
            <a:off x="1700315" y="2276872"/>
            <a:ext cx="5715026" cy="2585323"/>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fontAlgn="auto">
              <a:spcBef>
                <a:spcPts val="0"/>
              </a:spcBef>
              <a:spcAft>
                <a:spcPts val="0"/>
              </a:spcAft>
              <a:defRPr/>
            </a:pPr>
            <a:r>
              <a:rPr lang="tt-RU" sz="54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Иг</a:t>
            </a:r>
            <a:r>
              <a:rPr lang="ru-RU" sz="5400" b="1"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ътибарыгыз</a:t>
            </a:r>
            <a:endParaRPr lang="ru-RU" sz="54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endParaRPr>
          </a:p>
          <a:p>
            <a:pPr algn="ctr" fontAlgn="auto">
              <a:spcBef>
                <a:spcPts val="0"/>
              </a:spcBef>
              <a:spcAft>
                <a:spcPts val="0"/>
              </a:spcAft>
              <a:defRPr/>
            </a:pPr>
            <a:r>
              <a:rPr lang="ru-RU" sz="5400" b="1" i="1" cap="all" dirty="0" err="1">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Өчен</a:t>
            </a:r>
            <a:endParaRPr lang="ru-RU" sz="54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endParaRPr>
          </a:p>
          <a:p>
            <a:pPr algn="ctr" fontAlgn="auto">
              <a:spcBef>
                <a:spcPts val="0"/>
              </a:spcBef>
              <a:spcAft>
                <a:spcPts val="0"/>
              </a:spcAft>
              <a:defRPr/>
            </a:pPr>
            <a:r>
              <a:rPr lang="tt-RU" sz="54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rPr>
              <a:t>Рәхмәт!</a:t>
            </a:r>
            <a:endParaRPr lang="ru-RU" sz="5400" b="1" i="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mn-lt"/>
              <a:cs typeface="+mn-cs"/>
            </a:endParaRPr>
          </a:p>
        </p:txBody>
      </p:sp>
    </p:spTree>
    <p:extLst>
      <p:ext uri="{BB962C8B-B14F-4D97-AF65-F5344CB8AC3E}">
        <p14:creationId xmlns:p14="http://schemas.microsoft.com/office/powerpoint/2010/main" val="3300451788"/>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p:txBody>
          <a:bodyPr>
            <a:normAutofit fontScale="92500" lnSpcReduction="10000"/>
          </a:bodyPr>
          <a:lstStyle/>
          <a:p>
            <a:r>
              <a:rPr lang="tt-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Әгәр(дә) башка бер план...тага барып эләксәң һәм шунда яшәргә ти...ш, мәҗбүр булсаң? Җир шарыннан килгән кешене күрүгә кочаклап(ук) алыр идең... Әгәр(дә) ул Татарстаннан(ук) булса, һи-һи!.. Инде туган ра...оның, туган а...ылың кешесен очратсаң- акылдан шашар идең. Шулай Ватанны ярату, ансыз яши алмау хисеннән(дә) зур хис </a:t>
            </a:r>
            <a:r>
              <a:rPr lang="tt-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юктыр. ( Т.Миңнуллин)</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endParaRPr lang="ru-RU" dirty="0"/>
          </a:p>
        </p:txBody>
      </p:sp>
    </p:spTree>
    <p:extLst>
      <p:ext uri="{BB962C8B-B14F-4D97-AF65-F5344CB8AC3E}">
        <p14:creationId xmlns:p14="http://schemas.microsoft.com/office/powerpoint/2010/main" val="15059601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00175" y="620688"/>
            <a:ext cx="7200800" cy="5400600"/>
          </a:xfrm>
        </p:spPr>
        <p:txBody>
          <a:bodyPr>
            <a:normAutofit fontScale="90000"/>
            <a:scene3d>
              <a:camera prst="orthographicFront"/>
              <a:lightRig rig="brightRoom" dir="t"/>
            </a:scene3d>
            <a:sp3d extrusionH="57150" contourW="6350" prstMaterial="plastic">
              <a:bevelT w="20320" h="20320" prst="artDeco"/>
              <a:contourClr>
                <a:schemeClr val="accent1">
                  <a:tint val="100000"/>
                  <a:shade val="100000"/>
                  <a:hueMod val="100000"/>
                  <a:satMod val="100000"/>
                </a:schemeClr>
              </a:contourClr>
            </a:sp3d>
          </a:bodyPr>
          <a:lstStyle/>
          <a:p>
            <a:pPr marL="0" indent="0" eaLnBrk="1" fontAlgn="auto" hangingPunct="1">
              <a:spcAft>
                <a:spcPts val="0"/>
              </a:spcAft>
              <a:buClr>
                <a:schemeClr val="accent6">
                  <a:lumMod val="75000"/>
                </a:schemeClr>
              </a:buClr>
              <a:buFont typeface="Georgia" pitchFamily="18" charset="0"/>
              <a:buNone/>
              <a:defRPr/>
            </a:pPr>
            <a:r>
              <a:rPr lang="ru-RU" sz="8000" i="1" cap="all" dirty="0" err="1"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t>Балкыган</a:t>
            </a:r>
            <a:r>
              <a:rPr lang="ru-RU" sz="8000" i="1" cap="all" dirty="0"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t/>
            </a:r>
            <a:br>
              <a:rPr lang="ru-RU" sz="8000" i="1" cap="all" dirty="0"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br>
            <a:r>
              <a:rPr lang="ru-RU" sz="8000" i="1" cap="all" dirty="0" err="1"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t>якты</a:t>
            </a:r>
            <a:r>
              <a:rPr lang="ru-RU" sz="8000" i="1" cap="all" dirty="0"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t/>
            </a:r>
            <a:br>
              <a:rPr lang="ru-RU" sz="8000" i="1" cap="all" dirty="0"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br>
            <a:r>
              <a:rPr lang="ru-RU" sz="8000" i="1" cap="all" dirty="0" err="1" smtClean="0">
                <a:ln>
                  <a:solidFill>
                    <a:schemeClr val="accent1">
                      <a:lumMod val="75000"/>
                    </a:schemeClr>
                  </a:solidFill>
                </a:ln>
                <a:solidFill>
                  <a:srgbClr val="00B0F0"/>
                </a:solidFill>
                <a:effectLst>
                  <a:outerShdw blurRad="63500" sx="102000" sy="102000" algn="ctr" rotWithShape="0">
                    <a:prstClr val="black">
                      <a:alpha val="40000"/>
                    </a:prstClr>
                  </a:outerShdw>
                  <a:reflection blurRad="6350" stA="50000" endA="300" endPos="50000" dist="29997" dir="5400000" sy="-100000" algn="bl" rotWithShape="0"/>
                </a:effectLst>
              </a:rPr>
              <a:t>йолдыз</a:t>
            </a:r>
            <a:r>
              <a:rPr lang="ru-RU" sz="5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ru-RU" sz="5400"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ru-RU" sz="5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ru-RU" sz="5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ru-RU"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ru-RU"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ru-RU"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endParaRPr lang="ru-RU"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5363" name="Объект 2"/>
          <p:cNvSpPr>
            <a:spLocks noGrp="1"/>
          </p:cNvSpPr>
          <p:nvPr>
            <p:ph sz="quarter" idx="13"/>
          </p:nvPr>
        </p:nvSpPr>
        <p:spPr>
          <a:xfrm>
            <a:off x="1400175" y="1052736"/>
            <a:ext cx="6400800" cy="2754312"/>
          </a:xfrm>
          <a:prstGeom prst="rect">
            <a:avLst/>
          </a:prstGeom>
        </p:spPr>
        <p:txBody>
          <a:bodyPr/>
          <a:lstStyle/>
          <a:p>
            <a:pPr marL="640080" lvl="2" indent="0" eaLnBrk="1" hangingPunct="1">
              <a:buNone/>
            </a:pPr>
            <a:r>
              <a:rPr lang="ru-RU" sz="3600" dirty="0" smtClean="0"/>
              <a:t>      </a:t>
            </a:r>
            <a:endParaRPr lang="ru-RU" sz="3600" b="1" i="1" dirty="0" smtClean="0"/>
          </a:p>
        </p:txBody>
      </p:sp>
      <p:sp>
        <p:nvSpPr>
          <p:cNvPr id="2" name="5-конечная звезда 1"/>
          <p:cNvSpPr/>
          <p:nvPr/>
        </p:nvSpPr>
        <p:spPr>
          <a:xfrm>
            <a:off x="31750" y="1196975"/>
            <a:ext cx="2736850" cy="2879725"/>
          </a:xfrm>
          <a:prstGeom prst="star5">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5-конечная звезда 4"/>
          <p:cNvSpPr/>
          <p:nvPr/>
        </p:nvSpPr>
        <p:spPr>
          <a:xfrm>
            <a:off x="1619672" y="3727327"/>
            <a:ext cx="2016125" cy="2663825"/>
          </a:xfrm>
          <a:prstGeom prst="star5">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5-конечная звезда 5"/>
          <p:cNvSpPr/>
          <p:nvPr/>
        </p:nvSpPr>
        <p:spPr>
          <a:xfrm>
            <a:off x="3547379" y="5243618"/>
            <a:ext cx="1223963" cy="1584325"/>
          </a:xfrm>
          <a:prstGeom prst="star5">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Tree>
    <p:extLst>
      <p:ext uri="{BB962C8B-B14F-4D97-AF65-F5344CB8AC3E}">
        <p14:creationId xmlns:p14="http://schemas.microsoft.com/office/powerpoint/2010/main" val="33872686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868229" y="5013176"/>
            <a:ext cx="5637010" cy="1152128"/>
          </a:xfrm>
        </p:spPr>
        <p:txBody>
          <a:bodyPr>
            <a:noAutofit/>
          </a:bodyPr>
          <a:lstStyle/>
          <a:p>
            <a:pPr algn="ct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Г.Камал</a:t>
            </a:r>
            <a:r>
              <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ru-RU"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исеменд</a:t>
            </a:r>
            <a:r>
              <a:rPr lang="tt-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әге татар академия театры</a:t>
            </a:r>
            <a:endPar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7" name="Заголовок 1"/>
          <p:cNvSpPr txBox="1">
            <a:spLocks/>
          </p:cNvSpPr>
          <p:nvPr/>
        </p:nvSpPr>
        <p:spPr>
          <a:xfrm>
            <a:off x="683568" y="2095593"/>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dirty="0"/>
          </a:p>
        </p:txBody>
      </p:sp>
      <p:pic>
        <p:nvPicPr>
          <p:cNvPr id="1029" name="Picture 5" descr="F:\1000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3444" y="803484"/>
            <a:ext cx="5832648" cy="40542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7282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Effect transition="in" filter="fade">
                                      <p:cBhvr>
                                        <p:cTn id="7" dur="2000"/>
                                        <p:tgtEl>
                                          <p:spTgt spid="1029"/>
                                        </p:tgtEl>
                                      </p:cBhvr>
                                    </p:animEffect>
                                    <p:anim calcmode="lin" valueType="num">
                                      <p:cBhvr>
                                        <p:cTn id="8" dur="2000" fill="hold"/>
                                        <p:tgtEl>
                                          <p:spTgt spid="1029"/>
                                        </p:tgtEl>
                                        <p:attrNameLst>
                                          <p:attrName>ppt_w</p:attrName>
                                        </p:attrNameLst>
                                      </p:cBhvr>
                                      <p:tavLst>
                                        <p:tav tm="0" fmla="#ppt_w*sin(2.5*pi*$)">
                                          <p:val>
                                            <p:fltVal val="0"/>
                                          </p:val>
                                        </p:tav>
                                        <p:tav tm="100000">
                                          <p:val>
                                            <p:fltVal val="1"/>
                                          </p:val>
                                        </p:tav>
                                      </p:tavLst>
                                    </p:anim>
                                    <p:anim calcmode="lin" valueType="num">
                                      <p:cBhvr>
                                        <p:cTn id="9" dur="2000" fill="hold"/>
                                        <p:tgtEl>
                                          <p:spTgt spid="102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grpId="0" nodeType="clickEffect">
                                  <p:stCondLst>
                                    <p:cond delay="0"/>
                                  </p:stCondLst>
                                  <p:childTnLst>
                                    <p:animScale>
                                      <p:cBhvr>
                                        <p:cTn id="13" dur="2000" fill="hold"/>
                                        <p:tgtEl>
                                          <p:spTgt spid="3">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0" y="404664"/>
            <a:ext cx="6512511" cy="1145064"/>
          </a:xfrm>
        </p:spPr>
        <p:txBody>
          <a:bodyPr/>
          <a:lstStyle/>
          <a:p>
            <a:pPr algn="ctr"/>
            <a:r>
              <a:rPr lang="tt-RU"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“Театр”(Г. Тукай  )</a:t>
            </a:r>
            <a:endParaRPr lang="ru-RU"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Объект 2"/>
          <p:cNvSpPr>
            <a:spLocks noGrp="1"/>
          </p:cNvSpPr>
          <p:nvPr>
            <p:ph sz="quarter" idx="13"/>
          </p:nvPr>
        </p:nvSpPr>
        <p:spPr>
          <a:xfrm>
            <a:off x="1259632" y="1628800"/>
            <a:ext cx="6400800" cy="4752528"/>
          </a:xfrm>
        </p:spPr>
        <p:txBody>
          <a:bodyPr>
            <a:noAutofit/>
          </a:bodyPr>
          <a:lstStyle/>
          <a:p>
            <a:r>
              <a:rPr lang="tt-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Халыкка дәрсе гыйбрәттер театр,</a:t>
            </a:r>
            <a:endPar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Күңелдә </a:t>
            </a:r>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йоклаган дәртне уятыр.</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Театр- яктылыкка,нурга илтә,</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Кире юлга җибәрми, уңга илтә.</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Театр көлдерәдер,уйнатадыр.</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Тагы үткән гомерне уйлатадыр.</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Күрерсең алда үз хәлең,көлерсең.</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Көлерлек булса, булмаса – еларсың.</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Тигез күрә бөтен җанны театр</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tt-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Кирәк кол бул, кирәксә император.</a:t>
            </a:r>
            <a:endParaRPr lang="ru-RU" sz="2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p14="http://schemas.microsoft.com/office/powerpoint/2010/main" val="1864431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43000" y="731520"/>
            <a:ext cx="7461448" cy="5865832"/>
          </a:xfrm>
        </p:spPr>
        <p:txBody>
          <a:bodyPr>
            <a:normAutofit lnSpcReduction="10000"/>
          </a:bodyPr>
          <a:lstStyle/>
          <a:p>
            <a:r>
              <a:rPr lang="tt-RU"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Театр</a:t>
            </a:r>
            <a:r>
              <a:rPr lang="tt-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Аның мавыктыргыч утлары  әллә кайдан балкып, ачык ишекләре күңелне ашкындырып тора. Кабан күле буенда ак пароходка охшаган  бер бина бар. Бу  Г.Камал исемендәге татар академия театры. Кайчандыр Г. Исхакый, Г. Камал,  Г. Колахметов,алдынгы карашлы татар зыялылары хыялланган театр  бүген безне үзенә тартып тора. Театр тарихы ерактан- узган гасыр башыннан ук башлана. 1905-1907 елгы рус</a:t>
            </a:r>
            <a:r>
              <a:rPr lang="ru-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ru-RU" b="1" spc="100" dirty="0" err="1">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революциясе</a:t>
            </a:r>
            <a:r>
              <a:rPr lang="tt-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шартларында татарларда </a:t>
            </a:r>
            <a:r>
              <a:rPr lang="ru-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ru-RU" b="1" spc="100" dirty="0" err="1">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профессиональ</a:t>
            </a:r>
            <a:r>
              <a:rPr lang="ru-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театр</a:t>
            </a:r>
          </a:p>
          <a:p>
            <a:r>
              <a:rPr lang="tt-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о</a:t>
            </a:r>
            <a:r>
              <a:rPr lang="tt-RU"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ештыру </a:t>
            </a:r>
            <a:r>
              <a:rPr lang="tt-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өчен мөмкинлекләр ачыла. Ләкин бу эш җиңел генә бармый. Бер яктан татарның күзе ачылуга каршы булган рус милләтчеләре, ә икенче яктан татар җәмәгатьчелегенең үз эчендә яшәгән кара көчләр каршы килә.</a:t>
            </a:r>
            <a:endParaRPr lang="ru-RU"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a:p>
            <a:endParaRPr lang="ru-RU" dirty="0"/>
          </a:p>
        </p:txBody>
      </p:sp>
    </p:spTree>
    <p:extLst>
      <p:ext uri="{BB962C8B-B14F-4D97-AF65-F5344CB8AC3E}">
        <p14:creationId xmlns:p14="http://schemas.microsoft.com/office/powerpoint/2010/main" val="47451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1115616" y="1916832"/>
            <a:ext cx="7245424" cy="3849608"/>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tt-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1906 елның 21 апрелендә Уфада һәм шул ук елның 22 декабрендә Казанда рәсми төстә татарча  спектакль уйнала. Бу көн театрның туган көне булып билгеләп үтелә.</a:t>
            </a:r>
            <a:endParaRPr lang="ru-RU"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val="266398987"/>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442</TotalTime>
  <Words>1065</Words>
  <Application>Microsoft Office PowerPoint</Application>
  <PresentationFormat>Экран (4:3)</PresentationFormat>
  <Paragraphs>64</Paragraphs>
  <Slides>30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Воздушный поток</vt:lpstr>
      <vt:lpstr>Презентация PowerPoint</vt:lpstr>
      <vt:lpstr> </vt:lpstr>
      <vt:lpstr>Презентация PowerPoint</vt:lpstr>
      <vt:lpstr>Презентация PowerPoint</vt:lpstr>
      <vt:lpstr>Балкыган якты йолдыз          </vt:lpstr>
      <vt:lpstr>Презентация PowerPoint</vt:lpstr>
      <vt:lpstr>“Театр”(Г. Тукай  )</vt:lpstr>
      <vt:lpstr>Презентация PowerPoint</vt:lpstr>
      <vt:lpstr>Презентация PowerPoint</vt:lpstr>
      <vt:lpstr>Презентация PowerPoint</vt:lpstr>
      <vt:lpstr>Презентация PowerPoint</vt:lpstr>
      <vt:lpstr>Якташыбыз артистка  Фирдәвес Хәйруллина</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Хезмәт турында мәкальләр</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Фирдаус</dc:creator>
  <cp:lastModifiedBy>Фирдаус</cp:lastModifiedBy>
  <cp:revision>19</cp:revision>
  <dcterms:created xsi:type="dcterms:W3CDTF">2012-02-10T08:28:33Z</dcterms:created>
  <dcterms:modified xsi:type="dcterms:W3CDTF">2013-12-04T08:40:32Z</dcterms:modified>
</cp:coreProperties>
</file>